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7" r:id="rId2"/>
    <p:sldId id="258" r:id="rId3"/>
    <p:sldId id="259" r:id="rId4"/>
    <p:sldId id="260" r:id="rId5"/>
    <p:sldId id="261" r:id="rId6"/>
    <p:sldId id="264" r:id="rId7"/>
    <p:sldId id="265" r:id="rId8"/>
    <p:sldId id="267" r:id="rId9"/>
    <p:sldId id="268" r:id="rId10"/>
    <p:sldId id="279" r:id="rId11"/>
    <p:sldId id="269" r:id="rId12"/>
    <p:sldId id="270" r:id="rId13"/>
    <p:sldId id="271" r:id="rId14"/>
    <p:sldId id="272" r:id="rId15"/>
    <p:sldId id="276" r:id="rId16"/>
    <p:sldId id="275" r:id="rId17"/>
    <p:sldId id="274" r:id="rId18"/>
    <p:sldId id="278" r:id="rId19"/>
    <p:sldId id="273" r:id="rId20"/>
    <p:sldId id="266" r:id="rId2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FC3BAF-4CB6-4D48-9C42-76259F1E159D}" v="9" dt="2018-11-03T14:02:25.209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7BA9"/>
          </a:solidFill>
        </a:fill>
      </a:tcStyle>
    </a:wholeTbl>
    <a:band2H>
      <a:tcTxStyle/>
      <a:tcStyle>
        <a:tcBdr/>
        <a:fill>
          <a:solidFill>
            <a:schemeClr val="accent1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7BA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C668C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7" d="100"/>
          <a:sy n="157" d="100"/>
        </p:scale>
        <p:origin x="132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1" name="Shape 13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ank Sober blue">
    <p:bg>
      <p:bgPr>
        <a:solidFill>
          <a:srgbClr val="0A79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 Old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setstore.unity3d.com/en/#!/content/99026" TargetMode="External"/><Relationship Id="rId2" Type="http://schemas.openxmlformats.org/officeDocument/2006/relationships/hyperlink" Target="https://store.unity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nity-Technologies/arfoundation-samples" TargetMode="External"/><Relationship Id="rId2" Type="http://schemas.openxmlformats.org/officeDocument/2006/relationships/hyperlink" Target="https://unity3d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hyperlink" Target="https://8thwall.com/" TargetMode="External"/><Relationship Id="rId4" Type="http://schemas.openxmlformats.org/officeDocument/2006/relationships/hyperlink" Target="http://0/manual/index.html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jpg"/><Relationship Id="rId5" Type="http://schemas.openxmlformats.org/officeDocument/2006/relationships/image" Target="../media/image12.jpe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satOff val="-3547"/>
            <a:lumOff val="-10352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Box 4"/>
          <p:cNvSpPr txBox="1"/>
          <p:nvPr/>
        </p:nvSpPr>
        <p:spPr>
          <a:xfrm>
            <a:off x="0" y="533783"/>
            <a:ext cx="1219200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28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Welcome to the</a:t>
            </a:r>
          </a:p>
        </p:txBody>
      </p:sp>
      <p:sp>
        <p:nvSpPr>
          <p:cNvPr id="136" name="TextBox 5"/>
          <p:cNvSpPr txBox="1"/>
          <p:nvPr/>
        </p:nvSpPr>
        <p:spPr>
          <a:xfrm>
            <a:off x="0" y="5284789"/>
            <a:ext cx="12192000" cy="1354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t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dirty="0"/>
              <a:t>Manchester Community College, Manchester NH</a:t>
            </a:r>
          </a:p>
          <a:p>
            <a:pPr algn="ctr">
              <a:defRPr sz="26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dirty="0"/>
              <a:t>November 3, 2018</a:t>
            </a:r>
            <a:endParaRPr lang="en-US" dirty="0"/>
          </a:p>
          <a:p>
            <a:pPr algn="ctr">
              <a:defRPr sz="26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sz="2000" dirty="0"/>
              <a:t>SCHEDULE:  http://bit.ly/NHCC2018</a:t>
            </a:r>
          </a:p>
        </p:txBody>
      </p:sp>
      <p:pic>
        <p:nvPicPr>
          <p:cNvPr id="137" name="gscc_nh_official_logo_transparent.png" descr="gscc_nh_official_logo_transpar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17688" y="1766547"/>
            <a:ext cx="3756624" cy="28087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7A6DD7B9-891B-405D-B39C-6F2E44FFE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1087" y="344487"/>
            <a:ext cx="1871345" cy="1871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:dissolv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33A90-D2DC-4FA3-81A5-684FF303A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43" y="320951"/>
            <a:ext cx="6838123" cy="67399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Official Snapchat Lens Creator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F8B0F01D-2D2A-4D63-A1AD-7FF0FDDE5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180" y="-45210"/>
            <a:ext cx="1305201" cy="131624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4850136-D5FD-4DC2-85F4-2CD7B3298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1935" y="91109"/>
            <a:ext cx="1032566" cy="1043609"/>
          </a:xfrm>
          <a:prstGeom prst="rect">
            <a:avLst/>
          </a:prstGeom>
        </p:spPr>
      </p:pic>
      <p:pic>
        <p:nvPicPr>
          <p:cNvPr id="3" name="Picture 4" descr="A person wearing sunglasses taking a selfie&#10;&#10;Description generated with very high confidence">
            <a:extLst>
              <a:ext uri="{FF2B5EF4-FFF2-40B4-BE49-F238E27FC236}">
                <a16:creationId xmlns:a16="http://schemas.microsoft.com/office/drawing/2014/main" id="{C30901D2-6969-450D-BB59-19B7926A2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65" y="1234612"/>
            <a:ext cx="10208590" cy="4742169"/>
          </a:xfrm>
          <a:prstGeom prst="rect">
            <a:avLst/>
          </a:prstGeom>
        </p:spPr>
      </p:pic>
      <p:pic>
        <p:nvPicPr>
          <p:cNvPr id="7" name="Picture 8" descr="A close up of a toy&#10;&#10;Description generated with high confidence">
            <a:extLst>
              <a:ext uri="{FF2B5EF4-FFF2-40B4-BE49-F238E27FC236}">
                <a16:creationId xmlns:a16="http://schemas.microsoft.com/office/drawing/2014/main" id="{38BCAE6E-D3A4-4739-82B1-7B34CEB4B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2835" y="5083313"/>
            <a:ext cx="1771374" cy="177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8529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B3FD2-E5D4-4E57-8E6A-20932993E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What's Unity 3D?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472098-8ECE-4562-86A2-F980CB399D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 lIns="45719" rIns="45719" anchor="t">
            <a:normAutofit/>
          </a:bodyPr>
          <a:lstStyle/>
          <a:p>
            <a:r>
              <a:rPr lang="en-US" dirty="0"/>
              <a:t>Cross-Platform Game Engine for developing 2D and 3D games and graphic-intensive applications</a:t>
            </a:r>
          </a:p>
          <a:p>
            <a:r>
              <a:rPr lang="en-US" dirty="0"/>
              <a:t>Intuitive Graphic Interface (drag / drop functionality)</a:t>
            </a:r>
          </a:p>
          <a:p>
            <a:r>
              <a:rPr lang="en-US" dirty="0"/>
              <a:t>Primary programming language is C#</a:t>
            </a:r>
          </a:p>
          <a:p>
            <a:r>
              <a:rPr lang="en-US" dirty="0"/>
              <a:t>De-facto IDE for AR / VR development</a:t>
            </a:r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A38E179-C71B-4891-8F43-C1E3243EC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922" y="4454423"/>
            <a:ext cx="4852504" cy="1770196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76E97D3-D90D-43F6-BF56-6909DE5F6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04" y="4111487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4672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B3FD2-E5D4-4E57-8E6A-20932993E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What's Unity 3D?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472098-8ECE-4562-86A2-F980CB399D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396643"/>
          </a:xfrm>
        </p:spPr>
        <p:txBody>
          <a:bodyPr lIns="45719" rIns="45719" anchor="t">
            <a:normAutofit/>
          </a:bodyPr>
          <a:lstStyle/>
          <a:p>
            <a:r>
              <a:rPr lang="en-US" dirty="0"/>
              <a:t>Current version is 2018.2.14</a:t>
            </a:r>
          </a:p>
          <a:p>
            <a:r>
              <a:rPr lang="en-US" dirty="0"/>
              <a:t>FREE for Personal use (revenue &gt; $100K)</a:t>
            </a:r>
          </a:p>
          <a:p>
            <a:r>
              <a:rPr lang="en-US" dirty="0"/>
              <a:t>Vast collection of free assets at your disposal @ the Unity Store, as well as plugins</a:t>
            </a:r>
          </a:p>
          <a:p>
            <a:r>
              <a:rPr lang="en-US" dirty="0"/>
              <a:t>One single codebase to deploy into the following platforms:</a:t>
            </a:r>
          </a:p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F1ABC6B-C191-482B-9AEC-FD61D88FC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279" y="4946235"/>
            <a:ext cx="554659" cy="565703"/>
          </a:xfrm>
          <a:prstGeom prst="rect">
            <a:avLst/>
          </a:prstGeom>
        </p:spPr>
      </p:pic>
      <p:pic>
        <p:nvPicPr>
          <p:cNvPr id="6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67D5BF29-34A3-409A-96E0-87CED300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879" y="4914375"/>
            <a:ext cx="1130854" cy="552119"/>
          </a:xfrm>
          <a:prstGeom prst="rect">
            <a:avLst/>
          </a:prstGeom>
        </p:spPr>
      </p:pic>
      <p:pic>
        <p:nvPicPr>
          <p:cNvPr id="8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3D94327-DE4E-43F7-9412-0C714F00E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313" y="4768165"/>
            <a:ext cx="932071" cy="966016"/>
          </a:xfrm>
          <a:prstGeom prst="rect">
            <a:avLst/>
          </a:prstGeom>
        </p:spPr>
      </p:pic>
      <p:pic>
        <p:nvPicPr>
          <p:cNvPr id="10" name="Picture 10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4ADAD67B-3AEE-4E7C-B7DB-97172C81F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662" y="4988891"/>
            <a:ext cx="1141897" cy="480392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AE6E1FCA-71B1-4FA1-9732-D30C360542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0138" y="4917659"/>
            <a:ext cx="600767" cy="589723"/>
          </a:xfrm>
          <a:prstGeom prst="rect">
            <a:avLst/>
          </a:prstGeom>
        </p:spPr>
      </p:pic>
      <p:pic>
        <p:nvPicPr>
          <p:cNvPr id="14" name="Picture 14" descr="A picture containing vector graphics, text&#10;&#10;Description generated with very high confidence">
            <a:extLst>
              <a:ext uri="{FF2B5EF4-FFF2-40B4-BE49-F238E27FC236}">
                <a16:creationId xmlns:a16="http://schemas.microsoft.com/office/drawing/2014/main" id="{60CBED0B-483F-47F0-AA04-C6FA311109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7965" y="4936254"/>
            <a:ext cx="689114" cy="519402"/>
          </a:xfrm>
          <a:prstGeom prst="rect">
            <a:avLst/>
          </a:prstGeom>
        </p:spPr>
      </p:pic>
      <p:pic>
        <p:nvPicPr>
          <p:cNvPr id="16" name="Picture 1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6A2EDA9-2080-4C14-AD2D-F18CE536D3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9966" y="5077708"/>
            <a:ext cx="1130853" cy="346932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65BAD979-8944-4EDE-A0FE-317E1EFAFA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6400" y="4579731"/>
            <a:ext cx="1605722" cy="1077844"/>
          </a:xfrm>
          <a:prstGeom prst="rect">
            <a:avLst/>
          </a:prstGeom>
        </p:spPr>
      </p:pic>
      <p:pic>
        <p:nvPicPr>
          <p:cNvPr id="20" name="Picture 20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65C6C0E5-6DF7-48E5-A7FA-043D300D1B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35723" y="4822548"/>
            <a:ext cx="592207" cy="603251"/>
          </a:xfrm>
          <a:prstGeom prst="rect">
            <a:avLst/>
          </a:prstGeom>
        </p:spPr>
      </p:pic>
      <p:pic>
        <p:nvPicPr>
          <p:cNvPr id="5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B88E1C5B-D8B7-4CE4-9DE0-A88E481907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209" y="4266095"/>
            <a:ext cx="2599635" cy="258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79722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F3C70-2AE6-4054-A2DC-DE59FD3C2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Augmented Reality under Unity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4B2F8-C094-40AE-9EB4-1D6E25411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38495"/>
            <a:ext cx="10360991" cy="1380643"/>
          </a:xfrm>
        </p:spPr>
        <p:txBody>
          <a:bodyPr lIns="45719" rIns="45719" anchor="t">
            <a:normAutofit/>
          </a:bodyPr>
          <a:lstStyle/>
          <a:p>
            <a:r>
              <a:rPr lang="en-US" dirty="0"/>
              <a:t>Simplifies the complexity of </a:t>
            </a:r>
            <a:r>
              <a:rPr lang="en-US" err="1"/>
              <a:t>ARCore</a:t>
            </a:r>
            <a:r>
              <a:rPr lang="en-US" dirty="0"/>
              <a:t> and </a:t>
            </a:r>
            <a:r>
              <a:rPr lang="en-US" err="1"/>
              <a:t>ARKit</a:t>
            </a:r>
            <a:r>
              <a:rPr lang="en-US" dirty="0"/>
              <a:t> under a </a:t>
            </a:r>
            <a:r>
              <a:rPr lang="en-US"/>
              <a:t>single plugin, without having to create separate apps or maintaining multiple codebases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87DE764-37DF-4768-9322-138552C4B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4717" y="4762500"/>
            <a:ext cx="1905000" cy="1905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7F5405-E208-4919-8F02-C8CD8A04ACA2}"/>
              </a:ext>
            </a:extLst>
          </p:cNvPr>
          <p:cNvSpPr txBox="1"/>
          <p:nvPr/>
        </p:nvSpPr>
        <p:spPr>
          <a:xfrm>
            <a:off x="9649789" y="4387574"/>
            <a:ext cx="219102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defTabSz="914400" fontAlgn="auto" latinLnBrk="0" hangingPunct="0">
              <a:buClrTx/>
              <a:buSzTx/>
              <a:buNone/>
              <a:tabLst/>
            </a:pPr>
            <a:r>
              <a:rPr lang="en-US" dirty="0">
                <a:solidFill>
                  <a:schemeClr val="accent1"/>
                </a:solidFill>
              </a:rPr>
              <a:t>https://goo.gl/ccSyhe</a:t>
            </a:r>
          </a:p>
        </p:txBody>
      </p:sp>
      <p:pic>
        <p:nvPicPr>
          <p:cNvPr id="5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182F2D6-3977-411F-9F7F-599211001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792" y="2918278"/>
            <a:ext cx="7315198" cy="367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1325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E6ABD-4A50-4C70-A58F-898F39622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5B9BD5"/>
                </a:solidFill>
              </a:rPr>
              <a:t>AR Foundation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55217-893E-4BA0-A7E5-02DD700335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297252"/>
          </a:xfrm>
        </p:spPr>
        <p:txBody>
          <a:bodyPr lIns="45719" rIns="45719" anchor="t">
            <a:normAutofit lnSpcReduction="10000"/>
          </a:bodyPr>
          <a:lstStyle/>
          <a:p>
            <a:r>
              <a:rPr lang="en-US"/>
              <a:t>Use the AR Foundation package to add high-level functionality for working with augmented reality</a:t>
            </a:r>
            <a:endParaRPr lang="en-US" dirty="0"/>
          </a:p>
          <a:p>
            <a:r>
              <a:rPr lang="en-US"/>
              <a:t>Unity 2018.1+ includes built-in multi-platform support for AR</a:t>
            </a:r>
          </a:p>
          <a:p>
            <a:r>
              <a:rPr lang="en-US"/>
              <a:t>Hides the complexity of AR into a single API supported by Unity</a:t>
            </a:r>
          </a:p>
          <a:p>
            <a:r>
              <a:rPr lang="en-US"/>
              <a:t>Focus on your users' experience, leave the rest to ARFoundation</a:t>
            </a:r>
            <a:endParaRPr lang="en-US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13096386-9ED5-4E45-AAD3-D9C4BA4FB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3065" y="4762500"/>
            <a:ext cx="1905000" cy="1905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4C2B72-E637-4EB8-9927-81A424169F6B}"/>
              </a:ext>
            </a:extLst>
          </p:cNvPr>
          <p:cNvSpPr txBox="1"/>
          <p:nvPr/>
        </p:nvSpPr>
        <p:spPr>
          <a:xfrm>
            <a:off x="7796696" y="6248400"/>
            <a:ext cx="259521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defTabSz="91440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1"/>
                </a:solidFill>
              </a:rPr>
              <a:t>https://goo.gl/psWNrP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A5D51F4-1FB0-49FA-934D-A6D280CE0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48" y="412253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0302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E6ABD-4A50-4C70-A58F-898F39622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5B9BD5"/>
                </a:solidFill>
              </a:rPr>
              <a:t>AR Foundation (cont.)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55217-893E-4BA0-A7E5-02DD700335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9234557" cy="3103426"/>
          </a:xfrm>
        </p:spPr>
        <p:txBody>
          <a:bodyPr lIns="45719" rIns="45719" anchor="t">
            <a:normAutofit/>
          </a:bodyPr>
          <a:lstStyle/>
          <a:p>
            <a:pPr marL="0" indent="0">
              <a:buNone/>
            </a:pPr>
            <a:r>
              <a:rPr lang="en-US" sz="2000"/>
              <a:t>AR Foundation is a set of classes (inheriting from MonoBehaviour) for dealing with devices that </a:t>
            </a:r>
            <a:r>
              <a:rPr lang="en-US" sz="2000" dirty="0"/>
              <a:t>support following concepts:</a:t>
            </a:r>
          </a:p>
          <a:p>
            <a:pPr lvl="1"/>
            <a:r>
              <a:rPr lang="en-US" sz="2000"/>
              <a:t>Planar surface detection</a:t>
            </a:r>
          </a:p>
          <a:p>
            <a:pPr lvl="1"/>
            <a:r>
              <a:rPr lang="en-US" sz="2000"/>
              <a:t>Point clouds, also known as feature points</a:t>
            </a:r>
          </a:p>
          <a:p>
            <a:pPr lvl="1"/>
            <a:r>
              <a:rPr lang="en-US" sz="2000"/>
              <a:t>Reference points: an arbitrary position and orientation that the device tracks</a:t>
            </a:r>
          </a:p>
          <a:p>
            <a:pPr lvl="1"/>
            <a:r>
              <a:rPr lang="en-US" sz="2000"/>
              <a:t>Light estimation: estimates for average color temperature and brightness in physical space.</a:t>
            </a:r>
          </a:p>
          <a:p>
            <a:pPr lvl="1"/>
            <a:r>
              <a:rPr lang="en-US" sz="2000"/>
              <a:t>World tracking: tracking the device's position and orientation in physical space.</a:t>
            </a:r>
          </a:p>
          <a:p>
            <a:endParaRPr lang="en-US" sz="2000"/>
          </a:p>
          <a:p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4C2B72-E637-4EB8-9927-81A424169F6B}"/>
              </a:ext>
            </a:extLst>
          </p:cNvPr>
          <p:cNvSpPr txBox="1"/>
          <p:nvPr/>
        </p:nvSpPr>
        <p:spPr>
          <a:xfrm>
            <a:off x="8006521" y="6281530"/>
            <a:ext cx="227495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400" fontAlgn="auto" latinLnBrk="0" hangingPunct="0">
              <a:buClrTx/>
              <a:buSzTx/>
              <a:buNone/>
              <a:tabLst/>
            </a:pPr>
            <a:r>
              <a:rPr lang="en-US" b="1" dirty="0">
                <a:solidFill>
                  <a:srgbClr val="5B9BD5"/>
                </a:solidFill>
              </a:rPr>
              <a:t>https://goo.gl/x1jvPi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1AECA0B-E493-46AD-B64E-6D9DE0F57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4109" y="4817717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0585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0431B-D4D2-4B99-BC76-592BA2830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041"/>
            <a:ext cx="10515600" cy="590207"/>
          </a:xfrm>
        </p:spPr>
        <p:txBody>
          <a:bodyPr>
            <a:normAutofit/>
          </a:bodyPr>
          <a:lstStyle/>
          <a:p>
            <a:r>
              <a:rPr lang="en-US" sz="2000" b="1">
                <a:solidFill>
                  <a:srgbClr val="5B9BD5"/>
                </a:solidFill>
                <a:latin typeface="Calibri"/>
                <a:cs typeface="Calibri"/>
              </a:rPr>
              <a:t>AR Foundation (cont.)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0E30B5-06D3-44AF-A925-D95F820D9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82668"/>
            <a:ext cx="10515600" cy="4351338"/>
          </a:xfrm>
        </p:spPr>
        <p:txBody>
          <a:bodyPr lIns="45719" rIns="45719" anchor="t">
            <a:normAutofit lnSpcReduction="1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Prerequisites</a:t>
            </a:r>
          </a:p>
          <a:p>
            <a:pPr lvl="1"/>
            <a:r>
              <a:rPr lang="en-US" sz="2100" dirty="0">
                <a:solidFill>
                  <a:schemeClr val="tx1"/>
                </a:solidFill>
              </a:rPr>
              <a:t>If you want to deploy to your IOS device</a:t>
            </a:r>
          </a:p>
          <a:p>
            <a:pPr marL="1233805" lvl="2" indent="-319405"/>
            <a:r>
              <a:rPr lang="en-US" sz="2100" dirty="0">
                <a:solidFill>
                  <a:schemeClr val="tx1"/>
                </a:solidFill>
              </a:rPr>
              <a:t>A Mac</a:t>
            </a:r>
          </a:p>
          <a:p>
            <a:pPr marL="1233805" lvl="2" indent="-319405"/>
            <a:r>
              <a:rPr lang="en-US" sz="2100" dirty="0">
                <a:solidFill>
                  <a:schemeClr val="tx1"/>
                </a:solidFill>
              </a:rPr>
              <a:t>Latest version of XCode (10.0, </a:t>
            </a:r>
            <a:r>
              <a:rPr lang="en-US" sz="2100" dirty="0" err="1">
                <a:solidFill>
                  <a:schemeClr val="tx1"/>
                </a:solidFill>
              </a:rPr>
              <a:t>targetting</a:t>
            </a:r>
            <a:r>
              <a:rPr lang="en-US" sz="2100" dirty="0">
                <a:solidFill>
                  <a:schemeClr val="tx1"/>
                </a:solidFill>
              </a:rPr>
              <a:t> IOS 11+)</a:t>
            </a:r>
          </a:p>
          <a:p>
            <a:pPr lvl="1"/>
            <a:r>
              <a:rPr lang="en-US" sz="2100" dirty="0">
                <a:solidFill>
                  <a:schemeClr val="tx1"/>
                </a:solidFill>
              </a:rPr>
              <a:t>Deploy to Android Device</a:t>
            </a:r>
          </a:p>
          <a:p>
            <a:pPr marL="1233805" lvl="2" indent="-319405"/>
            <a:r>
              <a:rPr lang="en-US" sz="2100" dirty="0">
                <a:solidFill>
                  <a:schemeClr val="tx1"/>
                </a:solidFill>
              </a:rPr>
              <a:t>Android Studio + SDK</a:t>
            </a:r>
          </a:p>
          <a:p>
            <a:pPr marL="1233805" lvl="2" indent="-319405"/>
            <a:r>
              <a:rPr lang="en-US" sz="2100" dirty="0">
                <a:solidFill>
                  <a:schemeClr val="tx1"/>
                </a:solidFill>
              </a:rPr>
              <a:t>A list of devices that have </a:t>
            </a:r>
            <a:r>
              <a:rPr lang="en-US" sz="2100" dirty="0" err="1">
                <a:solidFill>
                  <a:schemeClr val="tx1"/>
                </a:solidFill>
              </a:rPr>
              <a:t>ARCore</a:t>
            </a:r>
            <a:r>
              <a:rPr lang="en-US" sz="2100" dirty="0">
                <a:solidFill>
                  <a:schemeClr val="tx1"/>
                </a:solidFill>
              </a:rPr>
              <a:t> support </a:t>
            </a:r>
          </a:p>
          <a:p>
            <a:pPr marL="1233805" lvl="2" indent="-319405"/>
            <a:r>
              <a:rPr lang="en-US" sz="2100" dirty="0">
                <a:solidFill>
                  <a:schemeClr val="tx1"/>
                </a:solidFill>
              </a:rPr>
              <a:t>Unity Packages</a:t>
            </a:r>
          </a:p>
          <a:p>
            <a:pPr lvl="1"/>
            <a:r>
              <a:rPr lang="en-US" sz="2100" err="1">
                <a:solidFill>
                  <a:schemeClr val="tx1"/>
                </a:solidFill>
              </a:rPr>
              <a:t>ARCore</a:t>
            </a:r>
            <a:r>
              <a:rPr lang="en-US" sz="2100" dirty="0">
                <a:solidFill>
                  <a:schemeClr val="tx1"/>
                </a:solidFill>
              </a:rPr>
              <a:t> XR Plugin for Unity</a:t>
            </a:r>
          </a:p>
          <a:p>
            <a:pPr lvl="1"/>
            <a:r>
              <a:rPr lang="en-US" sz="2100" err="1">
                <a:solidFill>
                  <a:schemeClr val="tx1"/>
                </a:solidFill>
              </a:rPr>
              <a:t>ARKit</a:t>
            </a:r>
            <a:r>
              <a:rPr lang="en-US" sz="2100" dirty="0">
                <a:solidFill>
                  <a:schemeClr val="tx1"/>
                </a:solidFill>
              </a:rPr>
              <a:t> XR Plugin for Unity</a:t>
            </a:r>
          </a:p>
          <a:p>
            <a:pPr lvl="1"/>
            <a:r>
              <a:rPr lang="en-US" sz="2100" dirty="0">
                <a:solidFill>
                  <a:schemeClr val="tx1"/>
                </a:solidFill>
              </a:rPr>
              <a:t>AR Foundation</a:t>
            </a:r>
          </a:p>
        </p:txBody>
      </p:sp>
      <p:pic>
        <p:nvPicPr>
          <p:cNvPr id="6" name="Picture 6" descr="A close up of a sign&#10;&#10;Description generated with high confidence">
            <a:extLst>
              <a:ext uri="{FF2B5EF4-FFF2-40B4-BE49-F238E27FC236}">
                <a16:creationId xmlns:a16="http://schemas.microsoft.com/office/drawing/2014/main" id="{3D39C292-22DF-46CE-A99F-C7E9C0EAB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530" y="4111487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570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693F1-2372-4CDC-88D8-E2B05B46B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5B9BD5"/>
                </a:solidFill>
              </a:rPr>
              <a:t>8th Wall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F005E-A163-4CA1-BD82-6229C1D3CD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6539948" cy="2058712"/>
          </a:xfrm>
        </p:spPr>
        <p:txBody>
          <a:bodyPr lIns="45719" rIns="45719" anchor="t">
            <a:normAutofit/>
          </a:bodyPr>
          <a:lstStyle/>
          <a:p>
            <a:r>
              <a:rPr lang="en-US" dirty="0"/>
              <a:t>Augmented Reality for the Web</a:t>
            </a:r>
          </a:p>
          <a:p>
            <a:r>
              <a:rPr lang="en-US" dirty="0"/>
              <a:t>Built using </a:t>
            </a:r>
            <a:r>
              <a:rPr lang="en-US" dirty="0" err="1"/>
              <a:t>Javascript</a:t>
            </a:r>
            <a:r>
              <a:rPr lang="en-US" dirty="0"/>
              <a:t> and WebGL</a:t>
            </a:r>
          </a:p>
          <a:p>
            <a:r>
              <a:rPr lang="en-US" dirty="0"/>
              <a:t>Hyper-optimized for real-time AR on mobile browsers</a:t>
            </a:r>
          </a:p>
        </p:txBody>
      </p:sp>
      <p:pic>
        <p:nvPicPr>
          <p:cNvPr id="4" name="Picture 4" descr="A close up of a sign&#10;&#10;Description generated with high confidence">
            <a:extLst>
              <a:ext uri="{FF2B5EF4-FFF2-40B4-BE49-F238E27FC236}">
                <a16:creationId xmlns:a16="http://schemas.microsoft.com/office/drawing/2014/main" id="{3A5F8EFF-D656-4425-B90B-D70473C68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6248" y="89322"/>
            <a:ext cx="2743200" cy="1494130"/>
          </a:xfrm>
          <a:prstGeom prst="rect">
            <a:avLst/>
          </a:prstGeom>
        </p:spPr>
      </p:pic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231E609-BD5C-4DBB-AE28-8BC264025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179" y="1521821"/>
            <a:ext cx="2376369" cy="3000685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E9E8814-66AC-46AB-9CDF-78B3D4B66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52" y="4718113"/>
            <a:ext cx="10902349" cy="153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92451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693F1-2372-4CDC-88D8-E2B05B46B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5B9BD5"/>
                </a:solidFill>
              </a:rPr>
              <a:t>Vuforia: Marker-based AR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F005E-A163-4CA1-BD82-6229C1D3CD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292035" cy="4351338"/>
          </a:xfrm>
        </p:spPr>
        <p:txBody>
          <a:bodyPr lIns="45719" rIns="45719" anchor="t">
            <a:normAutofit/>
          </a:bodyPr>
          <a:lstStyle/>
          <a:p>
            <a:r>
              <a:rPr lang="en-US" sz="2200" dirty="0"/>
              <a:t>It’s easy to start creating AR content using Vuforia Engine.</a:t>
            </a:r>
          </a:p>
          <a:p>
            <a:pPr lvl="1">
              <a:buAutoNum type="arabicPeriod"/>
            </a:pPr>
            <a:r>
              <a:rPr lang="en-US" sz="2200" dirty="0"/>
              <a:t>Install Vuforia Engine with the </a:t>
            </a:r>
            <a:r>
              <a:rPr lang="en-US" sz="2200" dirty="0">
                <a:hlinkClick r:id="rId2"/>
              </a:rPr>
              <a:t>Unity Editor</a:t>
            </a:r>
            <a:r>
              <a:rPr lang="en-US" sz="2200" dirty="0"/>
              <a:t>.</a:t>
            </a:r>
          </a:p>
          <a:p>
            <a:pPr lvl="1">
              <a:buAutoNum type="arabicPeriod"/>
            </a:pPr>
            <a:r>
              <a:rPr lang="en-US" sz="2200" dirty="0"/>
              <a:t>Create a new project and activate Vuforia Engine.</a:t>
            </a:r>
          </a:p>
          <a:p>
            <a:pPr lvl="1">
              <a:buAutoNum type="arabicPeriod"/>
            </a:pPr>
            <a:r>
              <a:rPr lang="en-US" sz="2200" dirty="0"/>
              <a:t>Import the </a:t>
            </a:r>
            <a:r>
              <a:rPr lang="en-US" sz="2200" dirty="0">
                <a:hlinkClick r:id="rId3"/>
              </a:rPr>
              <a:t>Vuforia Engine Core Samples</a:t>
            </a:r>
            <a:r>
              <a:rPr lang="en-US" sz="2200" dirty="0"/>
              <a:t>.</a:t>
            </a:r>
          </a:p>
          <a:p>
            <a:pPr lvl="1">
              <a:buAutoNum type="arabicPeriod"/>
            </a:pPr>
            <a:r>
              <a:rPr lang="en-US" sz="2200" dirty="0"/>
              <a:t>Customize them with your own content.</a:t>
            </a:r>
          </a:p>
          <a:p>
            <a:pPr lvl="1">
              <a:buAutoNum type="arabicPeriod"/>
            </a:pPr>
            <a:r>
              <a:rPr lang="en-US" sz="2200" dirty="0"/>
              <a:t>It's that simple.</a:t>
            </a:r>
          </a:p>
          <a:p>
            <a:endParaRPr lang="en-US" sz="2200" dirty="0"/>
          </a:p>
        </p:txBody>
      </p:sp>
      <p:pic>
        <p:nvPicPr>
          <p:cNvPr id="5" name="Picture 5" descr="A girl taking a selfie&#10;&#10;Description generated with high confidence">
            <a:extLst>
              <a:ext uri="{FF2B5EF4-FFF2-40B4-BE49-F238E27FC236}">
                <a16:creationId xmlns:a16="http://schemas.microsoft.com/office/drawing/2014/main" id="{B39D3006-7E32-4A06-A7FE-C672AEF1D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461" y="4110252"/>
            <a:ext cx="5095460" cy="214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94276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A2B59-51C9-44D3-9CE9-F1163E5CC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B35EB1-7212-4648-86C2-25784D770F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45719" rIns="45719" anchor="t">
            <a:normAutofit fontScale="92500" lnSpcReduction="10000"/>
          </a:bodyPr>
          <a:lstStyle/>
          <a:p>
            <a:r>
              <a:rPr lang="en-US" dirty="0"/>
              <a:t>Unity 3d</a:t>
            </a:r>
          </a:p>
          <a:p>
            <a:pPr lvl="1"/>
            <a:r>
              <a:rPr lang="en-US" dirty="0">
                <a:hlinkClick r:id="rId2"/>
              </a:rPr>
              <a:t>https://unity3d.com/</a:t>
            </a:r>
          </a:p>
          <a:p>
            <a:r>
              <a:rPr lang="en-US" dirty="0" err="1"/>
              <a:t>ARFoundation</a:t>
            </a:r>
            <a:r>
              <a:rPr lang="en-US" dirty="0"/>
              <a:t> GitHub Samples</a:t>
            </a:r>
          </a:p>
          <a:p>
            <a:pPr lvl="1"/>
            <a:r>
              <a:rPr lang="en-US" dirty="0">
                <a:hlinkClick r:id="rId3"/>
              </a:rPr>
              <a:t>https://github.com/Unity-Technologies/arfoundation-samples</a:t>
            </a:r>
          </a:p>
          <a:p>
            <a:r>
              <a:rPr lang="en-US" dirty="0" err="1"/>
              <a:t>ARFoundation</a:t>
            </a:r>
            <a:r>
              <a:rPr lang="en-US" dirty="0"/>
              <a:t> Documentation (basic)</a:t>
            </a:r>
          </a:p>
          <a:p>
            <a:pPr lvl="1"/>
            <a:r>
              <a:rPr lang="en-US" dirty="0">
                <a:hlinkClick r:id="rId4"/>
              </a:rPr>
              <a:t>https://docs.unity3d.com/Packages/com.unity.xr.arfoundation@1.0/manual/index.html</a:t>
            </a:r>
          </a:p>
          <a:p>
            <a:r>
              <a:rPr lang="en-US" dirty="0"/>
              <a:t>8th Wall</a:t>
            </a:r>
          </a:p>
          <a:p>
            <a:pPr lvl="1"/>
            <a:r>
              <a:rPr lang="en-US" dirty="0">
                <a:hlinkClick r:id="rId5"/>
              </a:rPr>
              <a:t>https://8thwall.com/</a:t>
            </a:r>
          </a:p>
          <a:p>
            <a:r>
              <a:rPr lang="en-US" dirty="0"/>
              <a:t>Vuforia (marker-based AR)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4" descr="A close up of a toy&#10;&#10;Description generated with high confidence">
            <a:extLst>
              <a:ext uri="{FF2B5EF4-FFF2-40B4-BE49-F238E27FC236}">
                <a16:creationId xmlns:a16="http://schemas.microsoft.com/office/drawing/2014/main" id="{9538B0EA-08CB-49AF-9871-378EF687D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5704" y="3313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51396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Box 3"/>
          <p:cNvSpPr txBox="1"/>
          <p:nvPr/>
        </p:nvSpPr>
        <p:spPr>
          <a:xfrm>
            <a:off x="3153207" y="-1"/>
            <a:ext cx="5885584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 algn="ctr">
              <a:defRPr sz="2800"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rPr dirty="0"/>
              <a:t>A BIG thank you to </a:t>
            </a:r>
            <a:r>
              <a:rPr lang="en-US" dirty="0"/>
              <a:t>our</a:t>
            </a:r>
            <a:r>
              <a:rPr dirty="0"/>
              <a:t> 2018 Sponsors!</a:t>
            </a:r>
          </a:p>
        </p:txBody>
      </p:sp>
      <p:pic>
        <p:nvPicPr>
          <p:cNvPr id="141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2753" y="734572"/>
            <a:ext cx="5256891" cy="12248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12698" y="1617266"/>
            <a:ext cx="3228681" cy="2829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Picture 9" descr="Picture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15982" y="2705107"/>
            <a:ext cx="5088946" cy="100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Picture 13" descr="Picture 1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89643" y="2683979"/>
            <a:ext cx="3493759" cy="11553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Picture 15" descr="Picture 1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11077" y="4904474"/>
            <a:ext cx="3669819" cy="100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gscc_nh_official_logo_blue_on_white.png" descr="gscc_nh_official_logo_blue_on_whit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22012" y="351217"/>
            <a:ext cx="1545258" cy="11553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F60589-D9A9-4A35-BC6F-DB4D0E0C7C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055" y="5029779"/>
            <a:ext cx="6353175" cy="1466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000">
        <p:dissolv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satOff val="-3547"/>
            <a:lumOff val="-10352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scc_nh_official_logo_transparent.png" descr="gscc_nh_official_logo_transpar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4746" y="2190520"/>
            <a:ext cx="2622508" cy="1960773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TextBox 5"/>
          <p:cNvSpPr txBox="1"/>
          <p:nvPr/>
        </p:nvSpPr>
        <p:spPr>
          <a:xfrm>
            <a:off x="0" y="5284789"/>
            <a:ext cx="12192000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600" b="1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6253014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3"/>
          <p:cNvSpPr txBox="1"/>
          <p:nvPr/>
        </p:nvSpPr>
        <p:spPr>
          <a:xfrm>
            <a:off x="3065046" y="0"/>
            <a:ext cx="6061914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 algn="ctr">
              <a:defRPr sz="3200"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rPr sz="2800" dirty="0"/>
              <a:t>Another BIG thank you to our sponsors!</a:t>
            </a:r>
          </a:p>
        </p:txBody>
      </p:sp>
      <p:pic>
        <p:nvPicPr>
          <p:cNvPr id="15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96489" y="4273964"/>
            <a:ext cx="3418049" cy="2104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86034" y="1275128"/>
            <a:ext cx="3641802" cy="2436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gscc_nh_official_logo_blue_on_white.png" descr="gscc_nh_official_logo_blue_on_whit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744" y="294688"/>
            <a:ext cx="1545258" cy="1155345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68BEC3-59AB-46CD-B982-CB2384B06A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655" y="1450033"/>
            <a:ext cx="3222609" cy="18675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B3843C-DF53-455E-A557-A05F19D3C8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221" y="4189302"/>
            <a:ext cx="1959260" cy="19592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9388AA-8F15-4785-BBBA-3D25A54062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4" y="4189302"/>
            <a:ext cx="1047750" cy="1047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28D064-F04B-407F-925B-A889331A30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002" y="4463896"/>
            <a:ext cx="2904716" cy="18178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8000">
        <p:dissolv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itle 6"/>
          <p:cNvSpPr txBox="1"/>
          <p:nvPr/>
        </p:nvSpPr>
        <p:spPr>
          <a:xfrm>
            <a:off x="701619" y="1758622"/>
            <a:ext cx="11195161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defRPr sz="4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dirty="0"/>
              <a:t>Wi-Fi</a:t>
            </a:r>
          </a:p>
        </p:txBody>
      </p:sp>
      <p:pic>
        <p:nvPicPr>
          <p:cNvPr id="158" name="gscc_nh_official_logo_blue_on_white.png" descr="gscc_nh_official_logo_blue_on_whi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012" y="351217"/>
            <a:ext cx="1545258" cy="1155345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59292E-E21D-4FB7-A812-BFC8BF3EC811}"/>
              </a:ext>
            </a:extLst>
          </p:cNvPr>
          <p:cNvSpPr txBox="1"/>
          <p:nvPr/>
        </p:nvSpPr>
        <p:spPr>
          <a:xfrm>
            <a:off x="701619" y="2566941"/>
            <a:ext cx="7757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Please connect to the Wi-Fi network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3A9611-453C-43FC-84E7-05DE62F5AE76}"/>
              </a:ext>
            </a:extLst>
          </p:cNvPr>
          <p:cNvSpPr/>
          <p:nvPr/>
        </p:nvSpPr>
        <p:spPr>
          <a:xfrm>
            <a:off x="721242" y="3577633"/>
            <a:ext cx="50770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Wi-Fi SID: 	</a:t>
            </a:r>
            <a:r>
              <a:rPr lang="en-US" sz="3200" dirty="0"/>
              <a:t>MCC (space) Wi-Fi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917A32-20E4-4E27-9A98-69DA4025B605}"/>
              </a:ext>
            </a:extLst>
          </p:cNvPr>
          <p:cNvSpPr/>
          <p:nvPr/>
        </p:nvSpPr>
        <p:spPr>
          <a:xfrm>
            <a:off x="701619" y="4376000"/>
            <a:ext cx="46680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No username or password</a:t>
            </a:r>
            <a:r>
              <a:rPr lang="en-US" sz="3200" dirty="0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5F1CE-F28F-417D-9D58-18FBC4955891}"/>
              </a:ext>
            </a:extLst>
          </p:cNvPr>
          <p:cNvSpPr/>
          <p:nvPr/>
        </p:nvSpPr>
        <p:spPr>
          <a:xfrm>
            <a:off x="721242" y="5386692"/>
            <a:ext cx="1108895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This is an open Wi-Fi – the internet provider pops up a message that states it is insecure. Just hit enter again.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8000">
        <p:dissolv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0" name="Table 1"/>
          <p:cNvGraphicFramePr/>
          <p:nvPr>
            <p:extLst>
              <p:ext uri="{D42A27DB-BD31-4B8C-83A1-F6EECF244321}">
                <p14:modId xmlns:p14="http://schemas.microsoft.com/office/powerpoint/2010/main" val="1200553563"/>
              </p:ext>
            </p:extLst>
          </p:nvPr>
        </p:nvGraphicFramePr>
        <p:xfrm>
          <a:off x="603098" y="914400"/>
          <a:ext cx="8553332" cy="5812220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24149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8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6027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 dirty="0">
                          <a:solidFill>
                            <a:srgbClr val="FFFFFF"/>
                          </a:solidFill>
                        </a:rPr>
                        <a:t>Time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 dirty="0">
                          <a:solidFill>
                            <a:srgbClr val="FFFFFF"/>
                          </a:solidFill>
                        </a:rPr>
                        <a:t>Activity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000" b="1" dirty="0">
                        <a:solidFill>
                          <a:srgbClr val="FFFFFF"/>
                        </a:solidFill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endParaRPr sz="2000" b="1" dirty="0">
                        <a:solidFill>
                          <a:srgbClr val="FFFFFF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264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 dirty="0">
                          <a:solidFill>
                            <a:srgbClr val="FFFFFF"/>
                          </a:solidFill>
                        </a:rPr>
                        <a:t>8:000am – 9:00am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 dirty="0">
                          <a:solidFill>
                            <a:srgbClr val="FFFFFF"/>
                          </a:solidFill>
                        </a:rPr>
                        <a:t>Guest arrival, Registration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51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 dirty="0">
                          <a:solidFill>
                            <a:srgbClr val="FFFFFF"/>
                          </a:solidFill>
                        </a:rPr>
                        <a:t>8:30am – 9:00am</a:t>
                      </a:r>
                    </a:p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lang="en-US" sz="1400" b="1" dirty="0">
                        <a:solidFill>
                          <a:srgbClr val="FFFFFF"/>
                        </a:solidFill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 dirty="0">
                          <a:solidFill>
                            <a:srgbClr val="FFFFFF"/>
                          </a:solidFill>
                        </a:rPr>
                        <a:t>Welcome</a:t>
                      </a:r>
                      <a:endParaRPr lang="en-US" sz="2000" dirty="0">
                        <a:solidFill>
                          <a:srgbClr val="FFFFFF"/>
                        </a:solidFill>
                        <a:effectLst>
                          <a:outerShdw blurRad="38100" dist="38100" dir="2700000" rotWithShape="0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37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 dirty="0">
                          <a:solidFill>
                            <a:srgbClr val="FFFFFF"/>
                          </a:solidFill>
                        </a:rPr>
                        <a:t>9:00am – 12:30pm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 dirty="0">
                          <a:solidFill>
                            <a:srgbClr val="FFFFFF"/>
                          </a:solidFill>
                        </a:rPr>
                        <a:t>Sessions</a:t>
                      </a:r>
                      <a:endParaRPr sz="2000" b="1" dirty="0">
                        <a:solidFill>
                          <a:srgbClr val="FFFFFF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1570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 dirty="0">
                          <a:solidFill>
                            <a:srgbClr val="FFFFFF"/>
                          </a:solidFill>
                        </a:rPr>
                        <a:t>12:30pm – 1:30pm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 dirty="0">
                          <a:solidFill>
                            <a:srgbClr val="FFFFFF"/>
                          </a:solidFill>
                        </a:rPr>
                        <a:t>Lunch</a:t>
                      </a:r>
                      <a:endParaRPr sz="2000" b="1" u="none" dirty="0">
                        <a:solidFill>
                          <a:srgbClr val="FFFFFF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934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 dirty="0">
                          <a:solidFill>
                            <a:srgbClr val="FFFFFF"/>
                          </a:solidFill>
                        </a:rPr>
                        <a:t>1:30pm – 3:30pm</a:t>
                      </a:r>
                    </a:p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endParaRPr sz="2000" b="1" dirty="0">
                        <a:solidFill>
                          <a:srgbClr val="FFFFFF"/>
                        </a:solidFill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 dirty="0">
                          <a:solidFill>
                            <a:srgbClr val="FFFFFF"/>
                          </a:solidFill>
                        </a:rPr>
                        <a:t>Sessions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87752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 dirty="0">
                          <a:solidFill>
                            <a:srgbClr val="FFFFFF"/>
                          </a:solidFill>
                        </a:rPr>
                        <a:t>afternoon</a:t>
                      </a:r>
                      <a:endParaRPr sz="2000" b="1" dirty="0">
                        <a:solidFill>
                          <a:srgbClr val="FFFFFF"/>
                        </a:solidFill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 dirty="0">
                          <a:solidFill>
                            <a:srgbClr val="FFFFFF"/>
                          </a:solidFill>
                        </a:rPr>
                        <a:t>Coffee/Snacks Available</a:t>
                      </a:r>
                    </a:p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endParaRPr lang="en-US" sz="2000" b="1" dirty="0">
                        <a:solidFill>
                          <a:srgbClr val="FFFFFF"/>
                        </a:solidFill>
                      </a:endParaRP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5007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 dirty="0">
                          <a:solidFill>
                            <a:srgbClr val="FFFFFF"/>
                          </a:solidFill>
                        </a:rPr>
                        <a:t>3:30pm – 4:00pm</a:t>
                      </a:r>
                      <a:endParaRPr sz="2000" b="1" dirty="0">
                        <a:solidFill>
                          <a:srgbClr val="FFFFFF"/>
                        </a:solidFill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 dirty="0">
                          <a:solidFill>
                            <a:srgbClr val="FFFFFF"/>
                          </a:solidFill>
                        </a:rPr>
                        <a:t>Closing Remarks, Questions, Raffle &amp; Guest Departure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61" name="Title 1"/>
          <p:cNvSpPr txBox="1"/>
          <p:nvPr/>
        </p:nvSpPr>
        <p:spPr>
          <a:xfrm>
            <a:off x="519111" y="228599"/>
            <a:ext cx="11149015" cy="701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t">
            <a:spAutoFit/>
          </a:bodyPr>
          <a:lstStyle>
            <a:lvl1pPr>
              <a:lnSpc>
                <a:spcPct val="90000"/>
              </a:lnSpc>
              <a:defRPr sz="4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dirty="0"/>
              <a:t>Day's Schedule</a:t>
            </a:r>
            <a:r>
              <a:rPr lang="en-US" dirty="0"/>
              <a:t>    </a:t>
            </a:r>
            <a:r>
              <a:rPr lang="en-US" dirty="0">
                <a:solidFill>
                  <a:schemeClr val="accent1"/>
                </a:solidFill>
              </a:rPr>
              <a:t>http://bit.ly/NHCC2018</a:t>
            </a:r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984ADC3-CC52-4D00-B9AE-8A2089B16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0527" y="2498407"/>
            <a:ext cx="2400990" cy="2400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8000">
        <p:dissolv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 1"/>
          <p:cNvSpPr txBox="1"/>
          <p:nvPr/>
        </p:nvSpPr>
        <p:spPr>
          <a:xfrm>
            <a:off x="521493" y="1689099"/>
            <a:ext cx="5081093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defRPr sz="4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Location</a:t>
            </a:r>
          </a:p>
        </p:txBody>
      </p:sp>
      <p:sp>
        <p:nvSpPr>
          <p:cNvPr id="170" name="TextBox 2"/>
          <p:cNvSpPr txBox="1"/>
          <p:nvPr/>
        </p:nvSpPr>
        <p:spPr>
          <a:xfrm>
            <a:off x="517978" y="3110845"/>
            <a:ext cx="10829747" cy="303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solidFill>
                  <a:srgbClr val="232323"/>
                </a:solidFill>
                <a:latin typeface="&amp;quot"/>
                <a:ea typeface="&amp;quot"/>
                <a:cs typeface="&amp;quot"/>
                <a:sym typeface="&amp;quot"/>
              </a:defRPr>
            </a:pPr>
            <a:r>
              <a:t>Address</a:t>
            </a:r>
            <a:r>
              <a:rPr b="0"/>
              <a:t> </a:t>
            </a:r>
            <a:br>
              <a:rPr b="0"/>
            </a:br>
            <a:r>
              <a:rPr b="0"/>
              <a:t>Manchester Community College </a:t>
            </a:r>
            <a:br>
              <a:rPr b="0"/>
            </a:br>
            <a:r>
              <a:rPr b="0"/>
              <a:t>1066 Front Street </a:t>
            </a:r>
            <a:br>
              <a:rPr b="0"/>
            </a:br>
            <a:r>
              <a:rPr b="0"/>
              <a:t>Manchester, NH 03102</a:t>
            </a:r>
          </a:p>
          <a:p>
            <a:pPr>
              <a:defRPr sz="2400" b="1">
                <a:solidFill>
                  <a:srgbClr val="232323"/>
                </a:solidFill>
                <a:latin typeface="&amp;quot"/>
                <a:ea typeface="&amp;quot"/>
                <a:cs typeface="&amp;quot"/>
                <a:sym typeface="&amp;quot"/>
              </a:defRPr>
            </a:pPr>
            <a:endParaRPr b="0"/>
          </a:p>
          <a:p>
            <a:pPr>
              <a:defRPr sz="2400" b="1">
                <a:solidFill>
                  <a:srgbClr val="232323"/>
                </a:solidFill>
                <a:latin typeface="&amp;quot"/>
                <a:ea typeface="&amp;quot"/>
                <a:cs typeface="&amp;quot"/>
                <a:sym typeface="&amp;quot"/>
              </a:defRPr>
            </a:pPr>
            <a:r>
              <a:t>Phone: </a:t>
            </a:r>
            <a:r>
              <a:rPr b="0"/>
              <a:t>(603) 206-8000 </a:t>
            </a:r>
            <a:br>
              <a:rPr b="0"/>
            </a:br>
            <a:endParaRPr b="0"/>
          </a:p>
          <a:p>
            <a:pPr>
              <a:defRPr sz="2400" b="1">
                <a:solidFill>
                  <a:srgbClr val="232323"/>
                </a:solidFill>
                <a:latin typeface="&amp;quot"/>
                <a:ea typeface="&amp;quot"/>
                <a:cs typeface="&amp;quot"/>
                <a:sym typeface="&amp;quot"/>
              </a:defRPr>
            </a:pPr>
            <a:r>
              <a:t>Medical Emergency:</a:t>
            </a:r>
            <a:r>
              <a:rPr b="0"/>
              <a:t> Dial 911 and give address</a:t>
            </a:r>
          </a:p>
        </p:txBody>
      </p:sp>
      <p:pic>
        <p:nvPicPr>
          <p:cNvPr id="17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88373" y="2014099"/>
            <a:ext cx="4222245" cy="2829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gscc_nh_official_logo_blue_on_white.png" descr="gscc_nh_official_logo_blue_on_whi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2012" y="351217"/>
            <a:ext cx="1545258" cy="11553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satOff val="-3547"/>
            <a:lumOff val="-10352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scc_nh_official_logo_transparent.png" descr="gscc_nh_official_logo_transpar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49355" y="4277737"/>
            <a:ext cx="2832334" cy="2115382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TextBox 5"/>
          <p:cNvSpPr txBox="1"/>
          <p:nvPr/>
        </p:nvSpPr>
        <p:spPr>
          <a:xfrm>
            <a:off x="872434" y="1507919"/>
            <a:ext cx="10038522" cy="2062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 anchor="t">
            <a:spAutoFit/>
          </a:bodyPr>
          <a:lstStyle>
            <a:lvl1pPr algn="ctr">
              <a:defRPr sz="3600" b="1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pPr algn="l"/>
            <a:r>
              <a:rPr lang="en-US" dirty="0"/>
              <a:t>Developing Cross-Platform AR Experiences </a:t>
            </a:r>
            <a:br>
              <a:rPr lang="en-US" dirty="0"/>
            </a:br>
            <a:r>
              <a:rPr lang="en-US" dirty="0"/>
              <a:t>using Unity and C#</a:t>
            </a:r>
          </a:p>
          <a:p>
            <a:pPr algn="l"/>
            <a:r>
              <a:rPr lang="en-US" dirty="0"/>
              <a:t>Roman Jaquez</a:t>
            </a:r>
          </a:p>
          <a:p>
            <a:pPr algn="l"/>
            <a:r>
              <a:rPr lang="en-US" sz="2000" b="0" dirty="0"/>
              <a:t>Software Engineer / AR Enthusiast</a:t>
            </a:r>
          </a:p>
        </p:txBody>
      </p:sp>
      <p:pic>
        <p:nvPicPr>
          <p:cNvPr id="4" name="Picture 4" descr="A picture containing toy, doll&#10;&#10;Description generated with high confidence">
            <a:extLst>
              <a:ext uri="{FF2B5EF4-FFF2-40B4-BE49-F238E27FC236}">
                <a16:creationId xmlns:a16="http://schemas.microsoft.com/office/drawing/2014/main" id="{493046DA-ECBB-4A2A-8A03-73905B26D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209" y="4012096"/>
            <a:ext cx="2734365" cy="27432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E3A7E-EC56-4793-ADF3-FCCE4661A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478644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AR Apps on the App Store</a:t>
            </a:r>
          </a:p>
        </p:txBody>
      </p:sp>
      <p:pic>
        <p:nvPicPr>
          <p:cNvPr id="4" name="Picture 4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32312798-5C4E-4429-9563-902F89CBE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766" y="1648088"/>
            <a:ext cx="2057400" cy="2438400"/>
          </a:xfrm>
          <a:prstGeom prst="rect">
            <a:avLst/>
          </a:prstGeom>
        </p:spPr>
      </p:pic>
      <p:pic>
        <p:nvPicPr>
          <p:cNvPr id="6" name="Picture 6" descr="A picture containing person&#10;&#10;Description generated with very high confidence">
            <a:extLst>
              <a:ext uri="{FF2B5EF4-FFF2-40B4-BE49-F238E27FC236}">
                <a16:creationId xmlns:a16="http://schemas.microsoft.com/office/drawing/2014/main" id="{662B80CB-D457-4A28-8BFD-499983A95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762" y="1641406"/>
            <a:ext cx="2028825" cy="258127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306AE02-3174-42FA-AD0A-09367B383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940" y="1489421"/>
            <a:ext cx="2133600" cy="2752725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50B038E-76D9-49B1-BDDB-85831B270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761" y="4265543"/>
            <a:ext cx="1905000" cy="19050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9C18D57C-47D2-44A8-BBCA-ED253732EB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7674" y="4254500"/>
            <a:ext cx="1905000" cy="19050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6F3B8127-E1D1-41CF-90A6-172471A33A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2283" y="4232412"/>
            <a:ext cx="1905000" cy="1905000"/>
          </a:xfrm>
          <a:prstGeom prst="rect">
            <a:avLst/>
          </a:prstGeom>
        </p:spPr>
      </p:pic>
      <p:pic>
        <p:nvPicPr>
          <p:cNvPr id="3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1AE4EE3A-0909-4A41-BAEF-4336FB4362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5357" y="4111487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0122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33A90-D2DC-4FA3-81A5-684FF303A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43" y="320951"/>
            <a:ext cx="6838123" cy="67399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Official Snapchat Lens Creator</a:t>
            </a:r>
          </a:p>
        </p:txBody>
      </p:sp>
      <p:pic>
        <p:nvPicPr>
          <p:cNvPr id="4" name="Picture 4" descr="A person wearing sunglasses posing for the camera&#10;&#10;Description generated with very high confidence">
            <a:extLst>
              <a:ext uri="{FF2B5EF4-FFF2-40B4-BE49-F238E27FC236}">
                <a16:creationId xmlns:a16="http://schemas.microsoft.com/office/drawing/2014/main" id="{F12D43BB-D604-4012-AA40-86798C75B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39" y="1121626"/>
            <a:ext cx="10904328" cy="5431967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8B0F01D-2D2A-4D63-A1AD-7FF0FDDE5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484" y="-34166"/>
            <a:ext cx="1305201" cy="131624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4850136-D5FD-4DC2-85F4-2CD7B3298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9761" y="102153"/>
            <a:ext cx="1772479" cy="17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3328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147</Words>
  <Application>Microsoft Office PowerPoint</Application>
  <PresentationFormat>Widescreen</PresentationFormat>
  <Paragraphs>42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 Apps on the App Store</vt:lpstr>
      <vt:lpstr>Official Snapchat Lens Creator</vt:lpstr>
      <vt:lpstr>Official Snapchat Lens Creator</vt:lpstr>
      <vt:lpstr>What's Unity 3D?</vt:lpstr>
      <vt:lpstr>What's Unity 3D?</vt:lpstr>
      <vt:lpstr>Augmented Reality under Unity</vt:lpstr>
      <vt:lpstr>AR Foundation</vt:lpstr>
      <vt:lpstr>AR Foundation (cont.)</vt:lpstr>
      <vt:lpstr>AR Foundation (cont.)</vt:lpstr>
      <vt:lpstr>8th Wall</vt:lpstr>
      <vt:lpstr>Vuforia: Marker-based AR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Patty Tompkins</dc:creator>
  <cp:lastModifiedBy>Wilcox, Jim</cp:lastModifiedBy>
  <cp:revision>528</cp:revision>
  <dcterms:modified xsi:type="dcterms:W3CDTF">2018-11-06T01:14:18Z</dcterms:modified>
</cp:coreProperties>
</file>